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7" r:id="rId5"/>
    <p:sldId id="259" r:id="rId6"/>
    <p:sldId id="279" r:id="rId7"/>
    <p:sldId id="280" r:id="rId8"/>
    <p:sldId id="260" r:id="rId9"/>
    <p:sldId id="278" r:id="rId10"/>
    <p:sldId id="282" r:id="rId11"/>
    <p:sldId id="275" r:id="rId12"/>
  </p:sldIdLst>
  <p:sldSz cx="18288000" cy="10287000"/>
  <p:notesSz cx="6858000" cy="9144000"/>
  <p:embeddedFontLst>
    <p:embeddedFont>
      <p:font typeface="Arial Black" panose="020B0A04020102020204" pitchFamily="34" charset="0"/>
      <p:bold r:id="rId13"/>
    </p:embeddedFont>
    <p:embeddedFont>
      <p:font typeface="Poppins Medium" panose="020B0604020202020204" charset="0"/>
      <p:regular r:id="rId14"/>
    </p:embeddedFont>
    <p:embeddedFont>
      <p:font typeface="Algerian" panose="04020705040A02060702" pitchFamily="82" charset="0"/>
      <p:regular r:id="rId15"/>
    </p:embeddedFont>
    <p:embeddedFont>
      <p:font typeface="Agency FB" panose="020B0503020202020204" pitchFamily="34" charset="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oppins Light" panose="020B0604020202020204" charset="0"/>
      <p:regular r:id="rId22"/>
    </p:embeddedFont>
    <p:embeddedFont>
      <p:font typeface="Open Sauce Light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B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27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913313">
            <a:off x="3443860" y="-3826140"/>
            <a:ext cx="17155205" cy="139425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26546" y="412819"/>
            <a:ext cx="1432754" cy="14626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85800" y="412819"/>
            <a:ext cx="2137432" cy="112269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5800" y="7505700"/>
            <a:ext cx="3009900" cy="1397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2799" u="sng" spc="55" dirty="0" smtClean="0">
                <a:solidFill>
                  <a:srgbClr val="FFFFFF"/>
                </a:solidFill>
                <a:latin typeface="Poppins Medium"/>
              </a:rPr>
              <a:t>Presented by </a:t>
            </a:r>
            <a:r>
              <a:rPr lang="en-US" sz="2799" u="sng" spc="55" dirty="0">
                <a:solidFill>
                  <a:srgbClr val="FFFFFF"/>
                </a:solidFill>
                <a:latin typeface="Poppins Medium"/>
              </a:rPr>
              <a:t>:</a:t>
            </a:r>
            <a:r>
              <a:rPr lang="en-US" sz="2799" spc="55" dirty="0">
                <a:solidFill>
                  <a:srgbClr val="FFFFFF"/>
                </a:solidFill>
                <a:latin typeface="Poppins Medium"/>
              </a:rPr>
              <a:t> </a:t>
            </a:r>
          </a:p>
          <a:p>
            <a:pPr>
              <a:lnSpc>
                <a:spcPts val="3919"/>
              </a:lnSpc>
            </a:pPr>
            <a:r>
              <a:rPr lang="en-US" sz="2799" spc="55" dirty="0" err="1" smtClean="0">
                <a:solidFill>
                  <a:srgbClr val="FFFFFF"/>
                </a:solidFill>
                <a:latin typeface="Poppins Medium"/>
              </a:rPr>
              <a:t>Rharif</a:t>
            </a:r>
            <a:r>
              <a:rPr lang="en-US" sz="2799" spc="55" dirty="0" smtClean="0">
                <a:solidFill>
                  <a:srgbClr val="FFFFFF"/>
                </a:solidFill>
                <a:latin typeface="Poppins Medium"/>
              </a:rPr>
              <a:t> </a:t>
            </a:r>
            <a:r>
              <a:rPr lang="en-US" sz="2799" spc="55" dirty="0" err="1" smtClean="0">
                <a:solidFill>
                  <a:srgbClr val="FFFFFF"/>
                </a:solidFill>
                <a:latin typeface="Poppins Medium"/>
              </a:rPr>
              <a:t>Anass</a:t>
            </a:r>
            <a:endParaRPr lang="en-US" sz="2799" spc="55" dirty="0">
              <a:solidFill>
                <a:srgbClr val="FFFFFF"/>
              </a:solidFill>
              <a:latin typeface="Poppins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44659" y="7505700"/>
            <a:ext cx="3820808" cy="139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2799" u="sng" spc="55" dirty="0" smtClean="0">
                <a:solidFill>
                  <a:srgbClr val="FFFFFF"/>
                </a:solidFill>
                <a:latin typeface="Poppins Medium"/>
              </a:rPr>
              <a:t>Supervised  </a:t>
            </a:r>
            <a:r>
              <a:rPr lang="en-US" sz="2799" u="sng" spc="55" dirty="0">
                <a:solidFill>
                  <a:srgbClr val="FFFFFF"/>
                </a:solidFill>
                <a:latin typeface="Poppins Medium"/>
              </a:rPr>
              <a:t>: </a:t>
            </a:r>
          </a:p>
          <a:p>
            <a:pPr>
              <a:lnSpc>
                <a:spcPts val="3919"/>
              </a:lnSpc>
            </a:pPr>
            <a:r>
              <a:rPr lang="en-US" sz="2799" spc="55" dirty="0" smtClean="0">
                <a:solidFill>
                  <a:srgbClr val="FFFFFF"/>
                </a:solidFill>
                <a:latin typeface="Poppins Medium"/>
              </a:rPr>
              <a:t>Mr.Maleh </a:t>
            </a:r>
            <a:r>
              <a:rPr lang="en-US" sz="2799" spc="55" dirty="0" err="1" smtClean="0">
                <a:solidFill>
                  <a:srgbClr val="FFFFFF"/>
                </a:solidFill>
                <a:latin typeface="Poppins Medium"/>
              </a:rPr>
              <a:t>Yassine</a:t>
            </a:r>
            <a:endParaRPr lang="en-US" sz="2799" spc="55" dirty="0">
              <a:solidFill>
                <a:srgbClr val="FFFFFF"/>
              </a:solidFill>
              <a:latin typeface="Poppins Medium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49ED52-D5F6-4B4F-B761-42B69E78B5F5}"/>
              </a:ext>
            </a:extLst>
          </p:cNvPr>
          <p:cNvGrpSpPr/>
          <p:nvPr/>
        </p:nvGrpSpPr>
        <p:grpSpPr>
          <a:xfrm>
            <a:off x="5191415" y="1693808"/>
            <a:ext cx="6510516" cy="4968550"/>
            <a:chOff x="1805725" y="-25175"/>
            <a:chExt cx="8580550" cy="6548312"/>
          </a:xfrm>
        </p:grpSpPr>
        <p:sp>
          <p:nvSpPr>
            <p:cNvPr id="10" name="Figure">
              <a:extLst>
                <a:ext uri="{FF2B5EF4-FFF2-40B4-BE49-F238E27FC236}">
                  <a16:creationId xmlns:a16="http://schemas.microsoft.com/office/drawing/2014/main" id="{D3C212F7-2151-4893-8393-2D7783BA2C6B}"/>
                </a:ext>
              </a:extLst>
            </p:cNvPr>
            <p:cNvSpPr/>
            <p:nvPr/>
          </p:nvSpPr>
          <p:spPr>
            <a:xfrm>
              <a:off x="3864521" y="637591"/>
              <a:ext cx="5080371" cy="5885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1" name="Figure">
              <a:extLst>
                <a:ext uri="{FF2B5EF4-FFF2-40B4-BE49-F238E27FC236}">
                  <a16:creationId xmlns:a16="http://schemas.microsoft.com/office/drawing/2014/main" id="{1327293D-57C2-434D-B648-D39DD8669E43}"/>
                </a:ext>
              </a:extLst>
            </p:cNvPr>
            <p:cNvSpPr/>
            <p:nvPr/>
          </p:nvSpPr>
          <p:spPr>
            <a:xfrm>
              <a:off x="2870621" y="1587556"/>
              <a:ext cx="7515654" cy="4770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chemeClr val="bg2">
                <a:lumMod val="25000"/>
                <a:alpha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Figure">
              <a:extLst>
                <a:ext uri="{FF2B5EF4-FFF2-40B4-BE49-F238E27FC236}">
                  <a16:creationId xmlns:a16="http://schemas.microsoft.com/office/drawing/2014/main" id="{6620991D-97B0-4DA1-BE59-EE809BDAB999}"/>
                </a:ext>
              </a:extLst>
            </p:cNvPr>
            <p:cNvSpPr/>
            <p:nvPr/>
          </p:nvSpPr>
          <p:spPr>
            <a:xfrm>
              <a:off x="2279012" y="1234080"/>
              <a:ext cx="7404567" cy="4753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5">
                <a:lumMod val="50000"/>
                <a:alpha val="69804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3" name="Figure">
              <a:extLst>
                <a:ext uri="{FF2B5EF4-FFF2-40B4-BE49-F238E27FC236}">
                  <a16:creationId xmlns:a16="http://schemas.microsoft.com/office/drawing/2014/main" id="{0ECF382F-EDA8-41FA-BC09-542E3A50A3CF}"/>
                </a:ext>
              </a:extLst>
            </p:cNvPr>
            <p:cNvSpPr/>
            <p:nvPr/>
          </p:nvSpPr>
          <p:spPr>
            <a:xfrm>
              <a:off x="6893555" y="-25175"/>
              <a:ext cx="1390064" cy="1171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rgbClr val="5F4F79">
                <a:alpha val="65882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4" name="Figure">
              <a:extLst>
                <a:ext uri="{FF2B5EF4-FFF2-40B4-BE49-F238E27FC236}">
                  <a16:creationId xmlns:a16="http://schemas.microsoft.com/office/drawing/2014/main" id="{98318ADF-C0BF-4B79-9D49-A5BDC4D39667}"/>
                </a:ext>
              </a:extLst>
            </p:cNvPr>
            <p:cNvSpPr/>
            <p:nvPr/>
          </p:nvSpPr>
          <p:spPr>
            <a:xfrm>
              <a:off x="1805725" y="4017695"/>
              <a:ext cx="926421" cy="881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5" name="Figure">
              <a:extLst>
                <a:ext uri="{FF2B5EF4-FFF2-40B4-BE49-F238E27FC236}">
                  <a16:creationId xmlns:a16="http://schemas.microsoft.com/office/drawing/2014/main" id="{76B96F52-824F-4E28-8A88-9D413615D72A}"/>
                </a:ext>
              </a:extLst>
            </p:cNvPr>
            <p:cNvSpPr/>
            <p:nvPr/>
          </p:nvSpPr>
          <p:spPr>
            <a:xfrm>
              <a:off x="9047007" y="880605"/>
              <a:ext cx="639542" cy="568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093445" y="3577919"/>
            <a:ext cx="5155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KERBEROS</a:t>
            </a:r>
            <a:endParaRPr lang="en-US" sz="72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1962" y="-940211"/>
            <a:ext cx="20281807" cy="1123950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744363" flipH="1">
            <a:off x="8990908" y="-6062993"/>
            <a:ext cx="12060782" cy="91661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1541770" flipH="1">
            <a:off x="-4613857" y="5442396"/>
            <a:ext cx="12060782" cy="9166194"/>
          </a:xfrm>
          <a:prstGeom prst="rect">
            <a:avLst/>
          </a:prstGeom>
        </p:spPr>
      </p:pic>
      <p:pic>
        <p:nvPicPr>
          <p:cNvPr id="8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9703488">
            <a:off x="-5891991" y="-5605850"/>
            <a:ext cx="10714384" cy="8707872"/>
          </a:xfrm>
          <a:prstGeom prst="rect">
            <a:avLst/>
          </a:prstGeom>
        </p:spPr>
      </p:pic>
      <p:pic>
        <p:nvPicPr>
          <p:cNvPr id="9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9839067">
            <a:off x="10971391" y="5933064"/>
            <a:ext cx="10714384" cy="87078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103799" y="3735691"/>
            <a:ext cx="200406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fr-FR" sz="5400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fr-FR" sz="54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                                            </a:t>
            </a:r>
            <a:r>
              <a:rPr lang="fr-FR" sz="115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DEMO :</a:t>
            </a:r>
          </a:p>
          <a:p>
            <a:pPr>
              <a:lnSpc>
                <a:spcPts val="3500"/>
              </a:lnSpc>
            </a:pPr>
            <a:endParaRPr lang="fr-FR" sz="5400" dirty="0" smtClean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>
              <a:lnSpc>
                <a:spcPts val="3500"/>
              </a:lnSpc>
            </a:pPr>
            <a:endParaRPr lang="en-US" sz="5400" b="1" dirty="0" smtClean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algn="ctr">
              <a:lnSpc>
                <a:spcPts val="3500"/>
              </a:lnSpc>
            </a:pPr>
            <a:r>
              <a:rPr lang="en-US" sz="48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Connect the client machine to the server through </a:t>
            </a:r>
            <a:r>
              <a:rPr lang="en-US" sz="4800" dirty="0" err="1" smtClean="0">
                <a:solidFill>
                  <a:schemeClr val="bg1"/>
                </a:solidFill>
                <a:latin typeface="Algerian" panose="04020705040A02060702" pitchFamily="82" charset="0"/>
              </a:rPr>
              <a:t>ssh</a:t>
            </a:r>
            <a:endParaRPr lang="en-US" sz="4800" dirty="0" smtClean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algn="ctr">
              <a:lnSpc>
                <a:spcPts val="3500"/>
              </a:lnSpc>
            </a:pPr>
            <a:r>
              <a:rPr lang="en-US" sz="48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</a:p>
          <a:p>
            <a:pPr algn="ctr">
              <a:lnSpc>
                <a:spcPts val="3500"/>
              </a:lnSpc>
            </a:pPr>
            <a:r>
              <a:rPr lang="en-US" sz="48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with the Kerberos authentication</a:t>
            </a:r>
            <a:r>
              <a:rPr lang="en-US" sz="44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.</a:t>
            </a:r>
            <a:endParaRPr lang="en-US" sz="4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44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257800" y="1790700"/>
            <a:ext cx="738653" cy="561376"/>
          </a:xfrm>
          <a:prstGeom prst="rect">
            <a:avLst/>
          </a:prstGeom>
          <a:solidFill>
            <a:srgbClr val="090909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0"/>
            <a:ext cx="6248400" cy="10286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3162300"/>
            <a:ext cx="111252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To </a:t>
            </a:r>
            <a:r>
              <a:rPr lang="fr-FR" sz="54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conclude</a:t>
            </a:r>
            <a:r>
              <a:rPr lang="fr-FR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, </a:t>
            </a:r>
            <a:r>
              <a:rPr lang="fr-FR" sz="54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Kerberos</a:t>
            </a:r>
            <a:r>
              <a:rPr lang="fr-FR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54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is</a:t>
            </a:r>
            <a:r>
              <a:rPr lang="fr-FR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 network </a:t>
            </a:r>
            <a:r>
              <a:rPr lang="fr-FR" sz="54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authentication</a:t>
            </a:r>
            <a:r>
              <a:rPr lang="fr-FR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54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protocol</a:t>
            </a:r>
            <a:r>
              <a:rPr lang="fr-FR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54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that</a:t>
            </a:r>
            <a:r>
              <a:rPr lang="fr-FR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54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allows</a:t>
            </a:r>
            <a:r>
              <a:rPr lang="fr-FR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54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proper</a:t>
            </a:r>
            <a:r>
              <a:rPr lang="fr-FR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54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authentication</a:t>
            </a:r>
            <a:r>
              <a:rPr lang="fr-FR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54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between</a:t>
            </a:r>
            <a:r>
              <a:rPr lang="fr-FR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 server and a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54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It’s</a:t>
            </a:r>
            <a:r>
              <a:rPr lang="fr-FR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free and open 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It </a:t>
            </a:r>
            <a:r>
              <a:rPr lang="fr-FR" sz="54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is</a:t>
            </a:r>
            <a:r>
              <a:rPr lang="fr-FR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an essential </a:t>
            </a:r>
            <a:r>
              <a:rPr lang="fr-FR" sz="54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tool</a:t>
            </a:r>
            <a:r>
              <a:rPr lang="fr-FR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to </a:t>
            </a:r>
            <a:r>
              <a:rPr lang="fr-FR" sz="54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provide</a:t>
            </a:r>
            <a:r>
              <a:rPr lang="fr-FR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optimum </a:t>
            </a:r>
            <a:r>
              <a:rPr lang="fr-FR" sz="54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security</a:t>
            </a:r>
            <a:r>
              <a:rPr lang="fr-FR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54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while</a:t>
            </a:r>
            <a:r>
              <a:rPr lang="fr-FR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54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communicating</a:t>
            </a:r>
            <a:r>
              <a:rPr lang="fr-FR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54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between</a:t>
            </a:r>
            <a:r>
              <a:rPr lang="fr-FR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 server and a client.</a:t>
            </a:r>
            <a:endParaRPr lang="en-US" sz="5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09903" y="1657652"/>
            <a:ext cx="750570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FFFFFF"/>
                </a:solidFill>
                <a:latin typeface="Algerian" panose="04020705040A02060702" pitchFamily="82" charset="0"/>
              </a:rPr>
              <a:t>Summary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045619" y="1942742"/>
            <a:ext cx="7326632" cy="5554408"/>
            <a:chOff x="0" y="90051"/>
            <a:chExt cx="9768842" cy="7405876"/>
          </a:xfrm>
        </p:grpSpPr>
        <p:sp>
          <p:nvSpPr>
            <p:cNvPr id="4" name="TextBox 4"/>
            <p:cNvSpPr txBox="1"/>
            <p:nvPr/>
          </p:nvSpPr>
          <p:spPr>
            <a:xfrm>
              <a:off x="1919012" y="90051"/>
              <a:ext cx="7849830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fr-FR" sz="2499" dirty="0" smtClean="0">
                  <a:solidFill>
                    <a:srgbClr val="FFFFFF"/>
                  </a:solidFill>
                  <a:latin typeface="Poppins Light"/>
                </a:rPr>
                <a:t>Introduction</a:t>
              </a:r>
              <a:endParaRPr lang="en-US" sz="2499" dirty="0">
                <a:solidFill>
                  <a:srgbClr val="FFFFFF"/>
                </a:solidFill>
                <a:latin typeface="Poppins Light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115362"/>
              <a:ext cx="7849830" cy="0"/>
            </a:xfrm>
            <a:prstGeom prst="line">
              <a:avLst/>
            </a:prstGeom>
            <a:ln w="25400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919012" y="1629067"/>
              <a:ext cx="7849830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</a:rPr>
                <a:t>How Kerberos Authentication Works</a:t>
              </a:r>
              <a:endParaRPr lang="en-US" sz="2500" dirty="0">
                <a:solidFill>
                  <a:srgbClr val="FFFFFF"/>
                </a:solidFill>
                <a:latin typeface="Poppins Light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863539"/>
              <a:ext cx="7849830" cy="0"/>
            </a:xfrm>
            <a:prstGeom prst="line">
              <a:avLst/>
            </a:prstGeom>
            <a:ln w="25400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919012" y="3438400"/>
              <a:ext cx="7849830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</a:rPr>
                <a:t>Advantages of Kerberos</a:t>
              </a:r>
              <a:endParaRPr lang="en-US" sz="2500" dirty="0">
                <a:solidFill>
                  <a:srgbClr val="FFFFFF"/>
                </a:solidFill>
                <a:latin typeface="Poppins Light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4611716"/>
              <a:ext cx="7849830" cy="0"/>
            </a:xfrm>
            <a:prstGeom prst="line">
              <a:avLst/>
            </a:prstGeom>
            <a:ln w="25400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919012" y="5187774"/>
              <a:ext cx="7849830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</a:rPr>
                <a:t>DEMO</a:t>
              </a:r>
              <a:endParaRPr lang="en-US" sz="2500" dirty="0">
                <a:solidFill>
                  <a:srgbClr val="FFFFFF"/>
                </a:solidFill>
                <a:latin typeface="Poppins Light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8436" y="6288127"/>
              <a:ext cx="7849830" cy="0"/>
            </a:xfrm>
            <a:prstGeom prst="line">
              <a:avLst/>
            </a:prstGeom>
            <a:ln w="25400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919012" y="6930830"/>
              <a:ext cx="7849830" cy="565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499" dirty="0">
                  <a:solidFill>
                    <a:srgbClr val="FFFFFF"/>
                  </a:solidFill>
                  <a:latin typeface="Poppins Light"/>
                </a:rPr>
                <a:t>Conclusion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416845">
            <a:off x="-1846201" y="7917646"/>
            <a:ext cx="10714384" cy="870787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9435839">
            <a:off x="9474565" y="-6519296"/>
            <a:ext cx="10714384" cy="870787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257A48A-5FCD-4F03-9417-52B37EC9E2E9}"/>
              </a:ext>
            </a:extLst>
          </p:cNvPr>
          <p:cNvGrpSpPr/>
          <p:nvPr/>
        </p:nvGrpSpPr>
        <p:grpSpPr>
          <a:xfrm>
            <a:off x="10831392" y="1508318"/>
            <a:ext cx="1219200" cy="1011963"/>
            <a:chOff x="1921112" y="114053"/>
            <a:chExt cx="8166887" cy="6629895"/>
          </a:xfrm>
          <a:solidFill>
            <a:schemeClr val="accent1">
              <a:lumMod val="75000"/>
            </a:schemeClr>
          </a:solidFill>
        </p:grpSpPr>
        <p:sp>
          <p:nvSpPr>
            <p:cNvPr id="18" name="Figure">
              <a:extLst>
                <a:ext uri="{FF2B5EF4-FFF2-40B4-BE49-F238E27FC236}">
                  <a16:creationId xmlns:a16="http://schemas.microsoft.com/office/drawing/2014/main" id="{F16371F3-10C5-42FC-87EE-DB32CCEDED2C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9" name="Figure">
              <a:extLst>
                <a:ext uri="{FF2B5EF4-FFF2-40B4-BE49-F238E27FC236}">
                  <a16:creationId xmlns:a16="http://schemas.microsoft.com/office/drawing/2014/main" id="{A247A9B0-E0AE-4078-92D2-BE021879364E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0" name="Figure">
              <a:extLst>
                <a:ext uri="{FF2B5EF4-FFF2-40B4-BE49-F238E27FC236}">
                  <a16:creationId xmlns:a16="http://schemas.microsoft.com/office/drawing/2014/main" id="{85470AAA-139B-417F-B1E5-A317A8E02A1A}"/>
                </a:ext>
              </a:extLst>
            </p:cNvPr>
            <p:cNvSpPr/>
            <p:nvPr/>
          </p:nvSpPr>
          <p:spPr>
            <a:xfrm>
              <a:off x="3089229" y="1358370"/>
              <a:ext cx="6998770" cy="4812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3600" b="1" kern="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sym typeface="Gill Sans"/>
                </a:rPr>
                <a:t>01</a:t>
              </a: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1" name="Figure">
              <a:extLst>
                <a:ext uri="{FF2B5EF4-FFF2-40B4-BE49-F238E27FC236}">
                  <a16:creationId xmlns:a16="http://schemas.microsoft.com/office/drawing/2014/main" id="{D7817829-9A24-489A-AE64-F6D13F0BBD84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2" name="Figure">
              <a:extLst>
                <a:ext uri="{FF2B5EF4-FFF2-40B4-BE49-F238E27FC236}">
                  <a16:creationId xmlns:a16="http://schemas.microsoft.com/office/drawing/2014/main" id="{2870DC24-D382-46B5-8C53-79C7711252F0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3" name="Figure">
              <a:extLst>
                <a:ext uri="{FF2B5EF4-FFF2-40B4-BE49-F238E27FC236}">
                  <a16:creationId xmlns:a16="http://schemas.microsoft.com/office/drawing/2014/main" id="{153F0366-4360-43D7-AFF4-55C72949F87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57A48A-5FCD-4F03-9417-52B37EC9E2E9}"/>
              </a:ext>
            </a:extLst>
          </p:cNvPr>
          <p:cNvGrpSpPr/>
          <p:nvPr/>
        </p:nvGrpSpPr>
        <p:grpSpPr>
          <a:xfrm>
            <a:off x="10831392" y="2809543"/>
            <a:ext cx="1219200" cy="1011963"/>
            <a:chOff x="1921112" y="114053"/>
            <a:chExt cx="8166887" cy="6629895"/>
          </a:xfrm>
          <a:solidFill>
            <a:schemeClr val="accent1">
              <a:lumMod val="75000"/>
            </a:schemeClr>
          </a:solidFill>
        </p:grpSpPr>
        <p:sp>
          <p:nvSpPr>
            <p:cNvPr id="25" name="Figure">
              <a:extLst>
                <a:ext uri="{FF2B5EF4-FFF2-40B4-BE49-F238E27FC236}">
                  <a16:creationId xmlns:a16="http://schemas.microsoft.com/office/drawing/2014/main" id="{F16371F3-10C5-42FC-87EE-DB32CCEDED2C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6" name="Figure">
              <a:extLst>
                <a:ext uri="{FF2B5EF4-FFF2-40B4-BE49-F238E27FC236}">
                  <a16:creationId xmlns:a16="http://schemas.microsoft.com/office/drawing/2014/main" id="{A247A9B0-E0AE-4078-92D2-BE021879364E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7" name="Figure">
              <a:extLst>
                <a:ext uri="{FF2B5EF4-FFF2-40B4-BE49-F238E27FC236}">
                  <a16:creationId xmlns:a16="http://schemas.microsoft.com/office/drawing/2014/main" id="{85470AAA-139B-417F-B1E5-A317A8E02A1A}"/>
                </a:ext>
              </a:extLst>
            </p:cNvPr>
            <p:cNvSpPr/>
            <p:nvPr/>
          </p:nvSpPr>
          <p:spPr>
            <a:xfrm>
              <a:off x="3089229" y="1358370"/>
              <a:ext cx="6998770" cy="4812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3600" b="1" kern="0"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sym typeface="Gill Sans"/>
                </a:rPr>
                <a:t>02</a:t>
              </a: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8" name="Figure">
              <a:extLst>
                <a:ext uri="{FF2B5EF4-FFF2-40B4-BE49-F238E27FC236}">
                  <a16:creationId xmlns:a16="http://schemas.microsoft.com/office/drawing/2014/main" id="{D7817829-9A24-489A-AE64-F6D13F0BBD84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9" name="Figure">
              <a:extLst>
                <a:ext uri="{FF2B5EF4-FFF2-40B4-BE49-F238E27FC236}">
                  <a16:creationId xmlns:a16="http://schemas.microsoft.com/office/drawing/2014/main" id="{2870DC24-D382-46B5-8C53-79C7711252F0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0" name="Figure">
              <a:extLst>
                <a:ext uri="{FF2B5EF4-FFF2-40B4-BE49-F238E27FC236}">
                  <a16:creationId xmlns:a16="http://schemas.microsoft.com/office/drawing/2014/main" id="{153F0366-4360-43D7-AFF4-55C72949F87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257A48A-5FCD-4F03-9417-52B37EC9E2E9}"/>
              </a:ext>
            </a:extLst>
          </p:cNvPr>
          <p:cNvGrpSpPr/>
          <p:nvPr/>
        </p:nvGrpSpPr>
        <p:grpSpPr>
          <a:xfrm>
            <a:off x="10877563" y="4193321"/>
            <a:ext cx="1219200" cy="1011963"/>
            <a:chOff x="1921112" y="114053"/>
            <a:chExt cx="8166887" cy="6629895"/>
          </a:xfrm>
          <a:solidFill>
            <a:schemeClr val="accent1">
              <a:lumMod val="75000"/>
            </a:schemeClr>
          </a:solidFill>
        </p:grpSpPr>
        <p:sp>
          <p:nvSpPr>
            <p:cNvPr id="32" name="Figure">
              <a:extLst>
                <a:ext uri="{FF2B5EF4-FFF2-40B4-BE49-F238E27FC236}">
                  <a16:creationId xmlns:a16="http://schemas.microsoft.com/office/drawing/2014/main" id="{F16371F3-10C5-42FC-87EE-DB32CCEDED2C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3" name="Figure">
              <a:extLst>
                <a:ext uri="{FF2B5EF4-FFF2-40B4-BE49-F238E27FC236}">
                  <a16:creationId xmlns:a16="http://schemas.microsoft.com/office/drawing/2014/main" id="{A247A9B0-E0AE-4078-92D2-BE021879364E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4" name="Figure">
              <a:extLst>
                <a:ext uri="{FF2B5EF4-FFF2-40B4-BE49-F238E27FC236}">
                  <a16:creationId xmlns:a16="http://schemas.microsoft.com/office/drawing/2014/main" id="{85470AAA-139B-417F-B1E5-A317A8E02A1A}"/>
                </a:ext>
              </a:extLst>
            </p:cNvPr>
            <p:cNvSpPr/>
            <p:nvPr/>
          </p:nvSpPr>
          <p:spPr>
            <a:xfrm>
              <a:off x="3089229" y="1358370"/>
              <a:ext cx="6998770" cy="4812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3600" b="1" kern="0"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sym typeface="Gill Sans"/>
                </a:rPr>
                <a:t>03</a:t>
              </a: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5" name="Figure">
              <a:extLst>
                <a:ext uri="{FF2B5EF4-FFF2-40B4-BE49-F238E27FC236}">
                  <a16:creationId xmlns:a16="http://schemas.microsoft.com/office/drawing/2014/main" id="{D7817829-9A24-489A-AE64-F6D13F0BBD84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6" name="Figure">
              <a:extLst>
                <a:ext uri="{FF2B5EF4-FFF2-40B4-BE49-F238E27FC236}">
                  <a16:creationId xmlns:a16="http://schemas.microsoft.com/office/drawing/2014/main" id="{2870DC24-D382-46B5-8C53-79C7711252F0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7" name="Figure">
              <a:extLst>
                <a:ext uri="{FF2B5EF4-FFF2-40B4-BE49-F238E27FC236}">
                  <a16:creationId xmlns:a16="http://schemas.microsoft.com/office/drawing/2014/main" id="{153F0366-4360-43D7-AFF4-55C72949F87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57A48A-5FCD-4F03-9417-52B37EC9E2E9}"/>
              </a:ext>
            </a:extLst>
          </p:cNvPr>
          <p:cNvGrpSpPr/>
          <p:nvPr/>
        </p:nvGrpSpPr>
        <p:grpSpPr>
          <a:xfrm>
            <a:off x="10867045" y="5442592"/>
            <a:ext cx="1219200" cy="1011963"/>
            <a:chOff x="1921112" y="114053"/>
            <a:chExt cx="8166887" cy="6629895"/>
          </a:xfrm>
          <a:solidFill>
            <a:schemeClr val="accent1">
              <a:lumMod val="75000"/>
            </a:schemeClr>
          </a:solidFill>
        </p:grpSpPr>
        <p:sp>
          <p:nvSpPr>
            <p:cNvPr id="39" name="Figure">
              <a:extLst>
                <a:ext uri="{FF2B5EF4-FFF2-40B4-BE49-F238E27FC236}">
                  <a16:creationId xmlns:a16="http://schemas.microsoft.com/office/drawing/2014/main" id="{F16371F3-10C5-42FC-87EE-DB32CCEDED2C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0" name="Figure">
              <a:extLst>
                <a:ext uri="{FF2B5EF4-FFF2-40B4-BE49-F238E27FC236}">
                  <a16:creationId xmlns:a16="http://schemas.microsoft.com/office/drawing/2014/main" id="{A247A9B0-E0AE-4078-92D2-BE021879364E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1" name="Figure">
              <a:extLst>
                <a:ext uri="{FF2B5EF4-FFF2-40B4-BE49-F238E27FC236}">
                  <a16:creationId xmlns:a16="http://schemas.microsoft.com/office/drawing/2014/main" id="{85470AAA-139B-417F-B1E5-A317A8E02A1A}"/>
                </a:ext>
              </a:extLst>
            </p:cNvPr>
            <p:cNvSpPr/>
            <p:nvPr/>
          </p:nvSpPr>
          <p:spPr>
            <a:xfrm>
              <a:off x="3089229" y="1358370"/>
              <a:ext cx="6998770" cy="4812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3600" b="1" kern="0"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sym typeface="Gill Sans"/>
                </a:rPr>
                <a:t>04</a:t>
              </a: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2" name="Figure">
              <a:extLst>
                <a:ext uri="{FF2B5EF4-FFF2-40B4-BE49-F238E27FC236}">
                  <a16:creationId xmlns:a16="http://schemas.microsoft.com/office/drawing/2014/main" id="{D7817829-9A24-489A-AE64-F6D13F0BBD84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3" name="Figure">
              <a:extLst>
                <a:ext uri="{FF2B5EF4-FFF2-40B4-BE49-F238E27FC236}">
                  <a16:creationId xmlns:a16="http://schemas.microsoft.com/office/drawing/2014/main" id="{2870DC24-D382-46B5-8C53-79C7711252F0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4" name="Figure">
              <a:extLst>
                <a:ext uri="{FF2B5EF4-FFF2-40B4-BE49-F238E27FC236}">
                  <a16:creationId xmlns:a16="http://schemas.microsoft.com/office/drawing/2014/main" id="{153F0366-4360-43D7-AFF4-55C72949F87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257A48A-5FCD-4F03-9417-52B37EC9E2E9}"/>
              </a:ext>
            </a:extLst>
          </p:cNvPr>
          <p:cNvGrpSpPr/>
          <p:nvPr/>
        </p:nvGrpSpPr>
        <p:grpSpPr>
          <a:xfrm>
            <a:off x="10831392" y="6728046"/>
            <a:ext cx="1219200" cy="1011963"/>
            <a:chOff x="1921112" y="114053"/>
            <a:chExt cx="8166887" cy="6629895"/>
          </a:xfrm>
          <a:solidFill>
            <a:schemeClr val="accent1">
              <a:lumMod val="75000"/>
            </a:schemeClr>
          </a:solidFill>
        </p:grpSpPr>
        <p:sp>
          <p:nvSpPr>
            <p:cNvPr id="46" name="Figure">
              <a:extLst>
                <a:ext uri="{FF2B5EF4-FFF2-40B4-BE49-F238E27FC236}">
                  <a16:creationId xmlns:a16="http://schemas.microsoft.com/office/drawing/2014/main" id="{F16371F3-10C5-42FC-87EE-DB32CCEDED2C}"/>
                </a:ext>
              </a:extLst>
            </p:cNvPr>
            <p:cNvSpPr/>
            <p:nvPr/>
          </p:nvSpPr>
          <p:spPr>
            <a:xfrm>
              <a:off x="3867079" y="785076"/>
              <a:ext cx="4801950" cy="5958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7" name="Figure">
              <a:extLst>
                <a:ext uri="{FF2B5EF4-FFF2-40B4-BE49-F238E27FC236}">
                  <a16:creationId xmlns:a16="http://schemas.microsoft.com/office/drawing/2014/main" id="{A247A9B0-E0AE-4078-92D2-BE021879364E}"/>
                </a:ext>
              </a:extLst>
            </p:cNvPr>
            <p:cNvSpPr/>
            <p:nvPr/>
          </p:nvSpPr>
          <p:spPr>
            <a:xfrm>
              <a:off x="2927648" y="1746876"/>
              <a:ext cx="7103771" cy="4829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8" name="Figure">
              <a:extLst>
                <a:ext uri="{FF2B5EF4-FFF2-40B4-BE49-F238E27FC236}">
                  <a16:creationId xmlns:a16="http://schemas.microsoft.com/office/drawing/2014/main" id="{85470AAA-139B-417F-B1E5-A317A8E02A1A}"/>
                </a:ext>
              </a:extLst>
            </p:cNvPr>
            <p:cNvSpPr/>
            <p:nvPr/>
          </p:nvSpPr>
          <p:spPr>
            <a:xfrm>
              <a:off x="3089229" y="1358370"/>
              <a:ext cx="6998770" cy="4812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 defTabSz="457200" hangingPunct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lang="en-US" sz="3600" b="1" kern="0"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sym typeface="Gill Sans"/>
                </a:rPr>
                <a:t>05</a:t>
              </a: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9" name="Figure">
              <a:extLst>
                <a:ext uri="{FF2B5EF4-FFF2-40B4-BE49-F238E27FC236}">
                  <a16:creationId xmlns:a16="http://schemas.microsoft.com/office/drawing/2014/main" id="{D7817829-9A24-489A-AE64-F6D13F0BBD84}"/>
                </a:ext>
              </a:extLst>
            </p:cNvPr>
            <p:cNvSpPr/>
            <p:nvPr/>
          </p:nvSpPr>
          <p:spPr>
            <a:xfrm>
              <a:off x="6730112" y="114053"/>
              <a:ext cx="1313884" cy="1186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50" name="Figure">
              <a:extLst>
                <a:ext uri="{FF2B5EF4-FFF2-40B4-BE49-F238E27FC236}">
                  <a16:creationId xmlns:a16="http://schemas.microsoft.com/office/drawing/2014/main" id="{2870DC24-D382-46B5-8C53-79C7711252F0}"/>
                </a:ext>
              </a:extLst>
            </p:cNvPr>
            <p:cNvSpPr/>
            <p:nvPr/>
          </p:nvSpPr>
          <p:spPr>
            <a:xfrm>
              <a:off x="1921112" y="420729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51" name="Figure">
              <a:extLst>
                <a:ext uri="{FF2B5EF4-FFF2-40B4-BE49-F238E27FC236}">
                  <a16:creationId xmlns:a16="http://schemas.microsoft.com/office/drawing/2014/main" id="{153F0366-4360-43D7-AFF4-55C72949F87D}"/>
                </a:ext>
              </a:extLst>
            </p:cNvPr>
            <p:cNvSpPr/>
            <p:nvPr/>
          </p:nvSpPr>
          <p:spPr>
            <a:xfrm>
              <a:off x="8765547" y="1031118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2100730" y="-4846650"/>
            <a:ext cx="13506576" cy="160099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181100"/>
            <a:ext cx="12100654" cy="3149407"/>
            <a:chOff x="0" y="-1023317"/>
            <a:chExt cx="16134206" cy="4199209"/>
          </a:xfrm>
        </p:grpSpPr>
        <p:sp>
          <p:nvSpPr>
            <p:cNvPr id="5" name="TextBox 5"/>
            <p:cNvSpPr txBox="1"/>
            <p:nvPr/>
          </p:nvSpPr>
          <p:spPr>
            <a:xfrm>
              <a:off x="1778000" y="-1023317"/>
              <a:ext cx="14356206" cy="1658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200"/>
                </a:lnSpc>
                <a:spcBef>
                  <a:spcPct val="0"/>
                </a:spcBef>
              </a:pPr>
              <a:r>
                <a:rPr lang="en-US" sz="8499" dirty="0" smtClean="0">
                  <a:solidFill>
                    <a:schemeClr val="bg1"/>
                  </a:solidFill>
                  <a:latin typeface="Algerian" panose="04020705040A02060702" pitchFamily="82" charset="0"/>
                </a:rPr>
                <a:t>Introduction</a:t>
              </a:r>
              <a:endParaRPr lang="en-US" sz="8499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80915"/>
              <a:ext cx="14356206" cy="694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12420600" y="-3464"/>
            <a:ext cx="5867400" cy="10290464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416845">
            <a:off x="-1295314" y="6315274"/>
            <a:ext cx="10714384" cy="87078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628616"/>
            <a:ext cx="11734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On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most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computer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systems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,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your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password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is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used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to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prove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your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identities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but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anyone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khnowing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you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password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will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effectively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be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you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,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which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is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not good.</a:t>
            </a:r>
          </a:p>
          <a:p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Therefore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it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is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necessary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to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prevent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anyone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from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eavesdropping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on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your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password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on a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unsecure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network. It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is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also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necessary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to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provide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means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of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authenticating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users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to use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any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service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anytime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</a:p>
          <a:p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These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can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be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done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with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kerberos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,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which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is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designed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for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two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purposes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: Security and </a:t>
            </a:r>
            <a:r>
              <a:rPr lang="fr-FR" sz="4400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authentication</a:t>
            </a:r>
            <a:r>
              <a:rPr lang="fr-FR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.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0439" y="-739722"/>
            <a:ext cx="20281807" cy="1123950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7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744363" flipH="1">
            <a:off x="8990908" y="-6062993"/>
            <a:ext cx="12060782" cy="91661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1541770" flipH="1">
            <a:off x="-4613857" y="5442396"/>
            <a:ext cx="12060782" cy="9166194"/>
          </a:xfrm>
          <a:prstGeom prst="rect">
            <a:avLst/>
          </a:prstGeom>
        </p:spPr>
      </p:pic>
      <p:pic>
        <p:nvPicPr>
          <p:cNvPr id="8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9703488">
            <a:off x="-5891991" y="-5605850"/>
            <a:ext cx="10714384" cy="8707872"/>
          </a:xfrm>
          <a:prstGeom prst="rect">
            <a:avLst/>
          </a:prstGeom>
        </p:spPr>
      </p:pic>
      <p:pic>
        <p:nvPicPr>
          <p:cNvPr id="9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9839067">
            <a:off x="10971391" y="5933064"/>
            <a:ext cx="10714384" cy="87078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8600" y="4338854"/>
            <a:ext cx="18059400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7200" dirty="0">
                <a:solidFill>
                  <a:schemeClr val="bg1"/>
                </a:solidFill>
                <a:latin typeface="Algerian" panose="04020705040A02060702" pitchFamily="82" charset="0"/>
              </a:rPr>
              <a:t>How Kerberos Authentication Works</a:t>
            </a:r>
          </a:p>
        </p:txBody>
      </p:sp>
    </p:spTree>
    <p:extLst>
      <p:ext uri="{BB962C8B-B14F-4D97-AF65-F5344CB8AC3E}">
        <p14:creationId xmlns:p14="http://schemas.microsoft.com/office/powerpoint/2010/main" val="229299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26534"/>
            <a:ext cx="16992600" cy="74315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4800" y="7658100"/>
            <a:ext cx="17754600" cy="2543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u="sng" dirty="0" smtClean="0">
                <a:solidFill>
                  <a:srgbClr val="0070C0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</a:t>
            </a:r>
            <a:r>
              <a:rPr lang="en-US" sz="2000" b="1" u="sng" dirty="0">
                <a:solidFill>
                  <a:srgbClr val="0070C0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en-US" sz="2400" b="1" u="sng" dirty="0">
                <a:solidFill>
                  <a:srgbClr val="0070C0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client sends a request for TGT to Authentication Server </a:t>
            </a: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His </a:t>
            </a: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 is partially encrypted with a secret key: </a:t>
            </a:r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 password</a:t>
            </a: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keep in mind, he never sends his password over the unsecure </a:t>
            </a: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 , he just </a:t>
            </a: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uses it as an encryption key.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the AS gets the client's request for TGT , it will retrieve his password in the Database based on </a:t>
            </a:r>
            <a:r>
              <a:rPr lang="en-US" sz="2000" dirty="0" err="1" smtClean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userID</a:t>
            </a: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and </a:t>
            </a: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his password as a key to decrypt his request. keep in mind, his password is a shared secret key between AS and the client</a:t>
            </a:r>
            <a:r>
              <a:rPr lang="en-US" sz="2000" dirty="0" smtClean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 smtClean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</a:t>
            </a:r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HOW THE USER IS VERIFIED</a:t>
            </a: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verifying the client, the AS sends back the TGT encrypted with another secret key.</a:t>
            </a:r>
            <a:endParaRPr lang="en-US" sz="1600" dirty="0">
              <a:solidFill>
                <a:schemeClr val="bg1"/>
              </a:solidFill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26534"/>
            <a:ext cx="16992600" cy="78887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1000" y="8267700"/>
            <a:ext cx="17754600" cy="1636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u="sng" dirty="0">
                <a:solidFill>
                  <a:srgbClr val="0070C0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2 </a:t>
            </a:r>
            <a:r>
              <a:rPr lang="en-US" sz="2000" b="1" dirty="0" smtClean="0">
                <a:solidFill>
                  <a:srgbClr val="0070C0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</a:t>
            </a:r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the client gets the TGT , he sends it to Ticket Granting Server  (TGS) along with his request </a:t>
            </a:r>
            <a:r>
              <a:rPr lang="en-US" sz="2000" b="1" dirty="0" smtClean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When </a:t>
            </a:r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TGS gest the TGT, it decrypts the ticket with the secret key shared with AS, then the TGS issues the client a token/ticket which is encrypted with another secret key.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third secret key is shared </a:t>
            </a:r>
            <a:r>
              <a:rPr lang="en-US" sz="2000" b="1" dirty="0" err="1" smtClean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betwn</a:t>
            </a:r>
            <a:r>
              <a:rPr lang="en-US" sz="2000" b="1" dirty="0" smtClean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TGS and the file server.</a:t>
            </a:r>
          </a:p>
        </p:txBody>
      </p:sp>
    </p:spTree>
    <p:extLst>
      <p:ext uri="{BB962C8B-B14F-4D97-AF65-F5344CB8AC3E}">
        <p14:creationId xmlns:p14="http://schemas.microsoft.com/office/powerpoint/2010/main" val="27399345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26534"/>
            <a:ext cx="16992600" cy="857456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14400" y="9029700"/>
            <a:ext cx="17754600" cy="92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u="sng" dirty="0">
                <a:solidFill>
                  <a:srgbClr val="0070C0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3 : </a:t>
            </a:r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the file server gets the ticket sent by the client,  it decrypts it with the secret key shared with TGS.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chemeClr val="bg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file server allows the client to use its resources for a certain period of time according to the ticket.</a:t>
            </a:r>
          </a:p>
        </p:txBody>
      </p:sp>
    </p:spTree>
    <p:extLst>
      <p:ext uri="{BB962C8B-B14F-4D97-AF65-F5344CB8AC3E}">
        <p14:creationId xmlns:p14="http://schemas.microsoft.com/office/powerpoint/2010/main" val="1222080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9544050" y="-3699821"/>
            <a:ext cx="12060782" cy="9166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6700"/>
            <a:ext cx="16383000" cy="7696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00" y="8085174"/>
            <a:ext cx="1638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as we can see , all communications between the different parties involved a SECRET KEY .</a:t>
            </a:r>
          </a:p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for </a:t>
            </a:r>
            <a:r>
              <a:rPr lang="en-US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example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: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- 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the client and </a:t>
            </a:r>
            <a:r>
              <a:rPr lang="en-US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authentication 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server share a </a:t>
            </a:r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scret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 key which is his </a:t>
            </a:r>
            <a:r>
              <a:rPr lang="en-US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password.</a:t>
            </a: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- AS </a:t>
            </a:r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and TGS share a secret key and TGS and the file server also share the same </a:t>
            </a:r>
          </a:p>
          <a:p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secret key.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2080202" y="-4392285"/>
            <a:ext cx="13506576" cy="160099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28600" y="102836"/>
            <a:ext cx="16390648" cy="3770471"/>
            <a:chOff x="0" y="-1851403"/>
            <a:chExt cx="15739109" cy="5027295"/>
          </a:xfrm>
        </p:grpSpPr>
        <p:sp>
          <p:nvSpPr>
            <p:cNvPr id="5" name="TextBox 5"/>
            <p:cNvSpPr txBox="1"/>
            <p:nvPr/>
          </p:nvSpPr>
          <p:spPr>
            <a:xfrm>
              <a:off x="1382903" y="-1851403"/>
              <a:ext cx="14356206" cy="1744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200"/>
                </a:lnSpc>
                <a:spcBef>
                  <a:spcPct val="0"/>
                </a:spcBef>
              </a:pPr>
              <a:r>
                <a:rPr lang="fr-FR" sz="8499" dirty="0" err="1" smtClean="0">
                  <a:solidFill>
                    <a:schemeClr val="bg1"/>
                  </a:solidFill>
                  <a:latin typeface="Algerian" panose="04020705040A02060702" pitchFamily="82" charset="0"/>
                </a:rPr>
                <a:t>Advantages</a:t>
              </a:r>
              <a:r>
                <a:rPr lang="fr-FR" sz="8499" dirty="0" smtClean="0">
                  <a:solidFill>
                    <a:schemeClr val="bg1"/>
                  </a:solidFill>
                  <a:latin typeface="Algerian" panose="04020705040A02060702" pitchFamily="82" charset="0"/>
                </a:rPr>
                <a:t> of </a:t>
              </a:r>
              <a:r>
                <a:rPr lang="fr-FR" sz="8499" dirty="0" err="1" smtClean="0">
                  <a:solidFill>
                    <a:schemeClr val="bg1"/>
                  </a:solidFill>
                  <a:latin typeface="Algerian" panose="04020705040A02060702" pitchFamily="82" charset="0"/>
                </a:rPr>
                <a:t>kerberos</a:t>
              </a:r>
              <a:r>
                <a:rPr lang="fr-FR" sz="8499" dirty="0" smtClean="0">
                  <a:solidFill>
                    <a:schemeClr val="bg1"/>
                  </a:solidFill>
                  <a:latin typeface="Algerian" panose="04020705040A02060702" pitchFamily="82" charset="0"/>
                </a:rPr>
                <a:t> </a:t>
              </a:r>
              <a:endParaRPr lang="en-US" sz="8499" dirty="0">
                <a:solidFill>
                  <a:schemeClr val="bg1"/>
                </a:solidFill>
                <a:latin typeface="Algerian" panose="04020705040A02060702" pitchFamily="82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80915"/>
              <a:ext cx="14356206" cy="694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endParaRPr lang="en-US" sz="300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1778799"/>
            <a:ext cx="18287999" cy="7571303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   </a:t>
            </a:r>
            <a:r>
              <a:rPr lang="en-US" sz="5400" b="1" u="sng" dirty="0" smtClean="0">
                <a:solidFill>
                  <a:srgbClr val="10B5BF"/>
                </a:solidFill>
                <a:latin typeface="Agency FB" panose="020B0503020202020204" pitchFamily="34" charset="0"/>
              </a:rPr>
              <a:t>1.  </a:t>
            </a:r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It </a:t>
            </a:r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is so safe that </a:t>
            </a:r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passwords</a:t>
            </a:r>
          </a:p>
          <a:p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    will </a:t>
            </a:r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never be sent to the network</a:t>
            </a:r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;  </a:t>
            </a:r>
          </a:p>
          <a:p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   only </a:t>
            </a:r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keys are allowed to send</a:t>
            </a:r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</a:p>
          <a:p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 </a:t>
            </a:r>
          </a:p>
          <a:p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   </a:t>
            </a:r>
            <a:r>
              <a:rPr lang="en-US" sz="5400" b="1" u="sng" dirty="0" smtClean="0">
                <a:solidFill>
                  <a:srgbClr val="10B5BF"/>
                </a:solidFill>
                <a:latin typeface="Agency FB" panose="020B0503020202020204" pitchFamily="34" charset="0"/>
              </a:rPr>
              <a:t>2.  </a:t>
            </a:r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Always </a:t>
            </a:r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mutual </a:t>
            </a:r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authentication</a:t>
            </a:r>
          </a:p>
          <a:p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   happens </a:t>
            </a:r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so that client and server </a:t>
            </a:r>
            <a:endParaRPr lang="en-US" sz="5400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   get </a:t>
            </a:r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connected at the same step </a:t>
            </a:r>
            <a:endParaRPr lang="en-US" sz="5400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  and </a:t>
            </a:r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communicate with the </a:t>
            </a:r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right</a:t>
            </a:r>
          </a:p>
          <a:p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  </a:t>
            </a:r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counterpart. </a:t>
            </a:r>
            <a:endParaRPr lang="en-US" sz="5400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 </a:t>
            </a:r>
            <a:r>
              <a:rPr lang="en-US" sz="5400" b="1" u="sng" dirty="0" smtClean="0">
                <a:solidFill>
                  <a:srgbClr val="10B5BF"/>
                </a:solidFill>
                <a:latin typeface="Agency FB" panose="020B0503020202020204" pitchFamily="34" charset="0"/>
              </a:rPr>
              <a:t>3.</a:t>
            </a:r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The </a:t>
            </a:r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best advantage is </a:t>
            </a:r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  </a:t>
            </a:r>
          </a:p>
          <a:p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authentication </a:t>
            </a:r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is always reusable</a:t>
            </a:r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,</a:t>
            </a:r>
          </a:p>
          <a:p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and it will never expire. </a:t>
            </a:r>
            <a:endParaRPr lang="en-US" sz="5400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sz="5400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 </a:t>
            </a:r>
            <a:r>
              <a:rPr lang="en-US" sz="5400" b="1" u="sng" dirty="0" smtClean="0">
                <a:solidFill>
                  <a:srgbClr val="10B5BF"/>
                </a:solidFill>
                <a:latin typeface="Agency FB" panose="020B0503020202020204" pitchFamily="34" charset="0"/>
              </a:rPr>
              <a:t>4. </a:t>
            </a:r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It </a:t>
            </a:r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completely depends on </a:t>
            </a:r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the</a:t>
            </a:r>
          </a:p>
          <a:p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   internet </a:t>
            </a:r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standard. </a:t>
            </a:r>
          </a:p>
        </p:txBody>
      </p:sp>
      <p:sp>
        <p:nvSpPr>
          <p:cNvPr id="11" name="AutoShape 5"/>
          <p:cNvSpPr/>
          <p:nvPr/>
        </p:nvSpPr>
        <p:spPr>
          <a:xfrm>
            <a:off x="762001" y="4608165"/>
            <a:ext cx="7391400" cy="967"/>
          </a:xfrm>
          <a:prstGeom prst="line">
            <a:avLst/>
          </a:prstGeom>
          <a:ln w="2540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5"/>
          <p:cNvSpPr/>
          <p:nvPr/>
        </p:nvSpPr>
        <p:spPr>
          <a:xfrm flipV="1">
            <a:off x="9480054" y="4608166"/>
            <a:ext cx="7010399" cy="967"/>
          </a:xfrm>
          <a:prstGeom prst="line">
            <a:avLst/>
          </a:prstGeom>
          <a:ln w="2540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7885" y="7137461"/>
            <a:ext cx="4715533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7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564</Words>
  <Application>Microsoft Office PowerPoint</Application>
  <PresentationFormat>Personnalisé</PresentationFormat>
  <Paragraphs>58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22" baseType="lpstr">
      <vt:lpstr>Arial Black</vt:lpstr>
      <vt:lpstr>Arial</vt:lpstr>
      <vt:lpstr>Times New Roman</vt:lpstr>
      <vt:lpstr>Gill Sans</vt:lpstr>
      <vt:lpstr>Poppins Medium</vt:lpstr>
      <vt:lpstr>Algerian</vt:lpstr>
      <vt:lpstr>Agency FB</vt:lpstr>
      <vt:lpstr>Calibri</vt:lpstr>
      <vt:lpstr>Poppins Light</vt:lpstr>
      <vt:lpstr>Open Sauce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3D Elements 5G Technology Presentation</dc:title>
  <dc:creator>NADA</dc:creator>
  <cp:lastModifiedBy>hp</cp:lastModifiedBy>
  <cp:revision>35</cp:revision>
  <dcterms:created xsi:type="dcterms:W3CDTF">2006-08-16T00:00:00Z</dcterms:created>
  <dcterms:modified xsi:type="dcterms:W3CDTF">2022-03-06T20:11:17Z</dcterms:modified>
  <dc:identifier>DAEzGaLATLI</dc:identifier>
</cp:coreProperties>
</file>